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3"/>
  </p:notesMasterIdLst>
  <p:sldIdLst>
    <p:sldId id="256" r:id="rId2"/>
    <p:sldId id="296" r:id="rId3"/>
    <p:sldId id="294" r:id="rId4"/>
    <p:sldId id="288" r:id="rId5"/>
    <p:sldId id="286" r:id="rId6"/>
    <p:sldId id="293" r:id="rId7"/>
    <p:sldId id="291" r:id="rId8"/>
    <p:sldId id="292" r:id="rId9"/>
    <p:sldId id="268" r:id="rId10"/>
    <p:sldId id="297" r:id="rId11"/>
    <p:sldId id="270" r:id="rId1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3182" autoAdjust="0"/>
  </p:normalViewPr>
  <p:slideViewPr>
    <p:cSldViewPr snapToGrid="0">
      <p:cViewPr varScale="1">
        <p:scale>
          <a:sx n="114" d="100"/>
          <a:sy n="114" d="100"/>
        </p:scale>
        <p:origin x="138" y="4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E238-6C08-405E-B588-CE9A7699BF3A}" type="datetimeFigureOut">
              <a:rPr lang="sv-SE" smtClean="0"/>
              <a:t>2023-11-24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E80E4-8582-4C61-A912-ACDA5FA60A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4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10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460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530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75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9873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0E4-8582-4C61-A912-ACDA5FA60AD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42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BE95A-5BD2-47E0-A8C9-D6DFA96F26F7}" type="datetimeFigureOut">
              <a:rPr lang="sv-SE" smtClean="0"/>
              <a:pPr>
                <a:defRPr/>
              </a:pPr>
              <a:t>2023-11-24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BADD3D-0A7C-4F1B-BA44-90A0A535DE1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626920"/>
          </a:xfrm>
        </p:spPr>
        <p:txBody>
          <a:bodyPr/>
          <a:lstStyle/>
          <a:p>
            <a:r>
              <a:rPr lang="sv-SE" sz="4800" dirty="0" smtClean="0"/>
              <a:t>Arrangemang - agenda</a:t>
            </a:r>
            <a:br>
              <a:rPr lang="sv-SE" sz="4800" dirty="0" smtClean="0"/>
            </a:br>
            <a:endParaRPr lang="sv-SE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1745673"/>
            <a:ext cx="9448800" cy="4411846"/>
          </a:xfrm>
        </p:spPr>
        <p:txBody>
          <a:bodyPr rtlCol="0">
            <a:normAutofit lnSpcReduction="10000"/>
          </a:bodyPr>
          <a:lstStyle/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Stafett i Uppland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Värdetävlingar i Uppland 2025-2027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Året som gått</a:t>
            </a:r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Tävlingsprogram 2024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DM-planen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Tävlingsprogram 2025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 intervallstart</a:t>
            </a:r>
          </a:p>
          <a:p>
            <a:pPr marL="514350" lvl="0" indent="-514350" algn="l">
              <a:buAutoNum type="arabicPeriod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Övriga frågor</a:t>
            </a:r>
            <a:endParaRPr lang="sv-SE" dirty="0"/>
          </a:p>
          <a:p>
            <a:pPr marL="457200" indent="-457200">
              <a:buFontTx/>
              <a:buChar char="-"/>
            </a:pPr>
            <a:endParaRPr lang="sv-SE" dirty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328510"/>
          </a:xfrm>
        </p:spPr>
        <p:txBody>
          <a:bodyPr>
            <a:normAutofit fontScale="90000"/>
          </a:bodyPr>
          <a:lstStyle/>
          <a:p>
            <a:r>
              <a:rPr lang="sv-SE" sz="4800" dirty="0" smtClean="0"/>
              <a:t>Fri intervallstart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1266738"/>
            <a:ext cx="9448800" cy="49662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Mina tankar: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 intervallstart kräver lite mer jobb vad gäller banläggning och eller ett system för fördelning av tider.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Klasser med samma bana ska inte starta på samma minut. Detta kan styras genom att lägga unika banor för alla klasser eller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ett system för fördelning av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tider.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 intervallstart innebära också större belastning vissa perioder speciellt vid stora tävlingar. Det är därför lämpligt att tänka på detta vid banläggning, t.ex. genom fler första kontroller och framförallt i början av för att få banorna mer olika för att få ett så bra orienteringsvärde som möjligt.</a:t>
            </a:r>
          </a:p>
        </p:txBody>
      </p:sp>
    </p:spTree>
    <p:extLst>
      <p:ext uri="{BB962C8B-B14F-4D97-AF65-F5344CB8AC3E}">
        <p14:creationId xmlns:p14="http://schemas.microsoft.com/office/powerpoint/2010/main" val="380102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626920"/>
          </a:xfrm>
        </p:spPr>
        <p:txBody>
          <a:bodyPr/>
          <a:lstStyle/>
          <a:p>
            <a:r>
              <a:rPr lang="sv-SE" sz="4800" dirty="0" smtClean="0"/>
              <a:t>Övrigt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745673"/>
            <a:ext cx="8534400" cy="3893127"/>
          </a:xfrm>
        </p:spPr>
        <p:txBody>
          <a:bodyPr rtlCol="0">
            <a:normAutofit/>
          </a:bodyPr>
          <a:lstStyle/>
          <a:p>
            <a:endParaRPr lang="sv-SE" dirty="0"/>
          </a:p>
          <a:p>
            <a:pPr lvl="0"/>
            <a:endParaRPr lang="sv-SE" dirty="0"/>
          </a:p>
          <a:p>
            <a:r>
              <a:rPr lang="sv-SE" dirty="0"/>
              <a:t> </a:t>
            </a:r>
          </a:p>
          <a:p>
            <a:pPr lvl="0"/>
            <a:endParaRPr lang="sv-SE" dirty="0"/>
          </a:p>
          <a:p>
            <a:pPr marL="457200" indent="-457200">
              <a:buFontTx/>
              <a:buChar char="-"/>
            </a:pPr>
            <a:endParaRPr lang="sv-SE" dirty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4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626920"/>
          </a:xfrm>
        </p:spPr>
        <p:txBody>
          <a:bodyPr/>
          <a:lstStyle/>
          <a:p>
            <a:r>
              <a:rPr lang="sv-SE" sz="4800" dirty="0" smtClean="0"/>
              <a:t>Stafett i Uppland</a:t>
            </a:r>
            <a:br>
              <a:rPr lang="sv-SE" sz="4800" dirty="0" smtClean="0"/>
            </a:br>
            <a:endParaRPr lang="sv-SE" sz="4800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43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626920"/>
          </a:xfrm>
        </p:spPr>
        <p:txBody>
          <a:bodyPr/>
          <a:lstStyle/>
          <a:p>
            <a:r>
              <a:rPr lang="sv-SE" sz="4800" dirty="0" smtClean="0"/>
              <a:t>Värdetävlingar i Uppland</a:t>
            </a:r>
            <a:br>
              <a:rPr lang="sv-SE" sz="4800" dirty="0" smtClean="0"/>
            </a:br>
            <a:endParaRPr lang="sv-SE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1745673"/>
            <a:ext cx="9448800" cy="4411846"/>
          </a:xfrm>
        </p:spPr>
        <p:txBody>
          <a:bodyPr rtlCol="0">
            <a:normAutofit fontScale="85000" lnSpcReduction="20000"/>
          </a:bodyPr>
          <a:lstStyle/>
          <a:p>
            <a:pPr lvl="0"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SOFT har ställt frågan ifall det finns intresse i Uppland att arrangera en Värdetävling under perioden 2025-2027?</a:t>
            </a:r>
          </a:p>
          <a:p>
            <a:pPr lvl="0" algn="l"/>
            <a:endParaRPr lang="sv-S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Idé från SOFT:</a:t>
            </a:r>
          </a:p>
          <a:p>
            <a:pPr marL="457200" lvl="0" indent="-457200" algn="l">
              <a:buFontTx/>
              <a:buChar char="-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USM på samma kartor som Veteran-SM</a:t>
            </a:r>
          </a:p>
          <a:p>
            <a:pPr lvl="0" algn="l"/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 de söker för 2025:</a:t>
            </a:r>
          </a:p>
          <a:p>
            <a:pPr marL="457200" lvl="0" indent="-457200" algn="l">
              <a:buFontTx/>
              <a:buChar char="-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Swedish League med stafett (augusti)</a:t>
            </a:r>
          </a:p>
          <a:p>
            <a:pPr marL="457200" indent="-457200" algn="l">
              <a:buFontTx/>
              <a:buChar char="-"/>
            </a:pP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USM (september)</a:t>
            </a:r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Swedish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League-final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 stafett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(oktober)</a:t>
            </a:r>
            <a:endParaRPr lang="sv-S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57200" algn="l">
              <a:buFontTx/>
              <a:buChar char="-"/>
            </a:pPr>
            <a:endParaRPr lang="sv-S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endParaRPr lang="sv-SE" dirty="0"/>
          </a:p>
          <a:p>
            <a:pPr marL="457200" indent="-457200">
              <a:buFontTx/>
              <a:buChar char="-"/>
            </a:pPr>
            <a:endParaRPr lang="sv-SE" dirty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86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771896"/>
            <a:ext cx="10363200" cy="1187534"/>
          </a:xfrm>
        </p:spPr>
        <p:txBody>
          <a:bodyPr>
            <a:normAutofit fontScale="90000"/>
          </a:bodyPr>
          <a:lstStyle/>
          <a:p>
            <a:r>
              <a:rPr lang="sv-SE" sz="4800" dirty="0" smtClean="0"/>
              <a:t>Antalet arrangemang</a:t>
            </a:r>
            <a:r>
              <a:rPr lang="sv-SE" dirty="0" smtClean="0"/>
              <a:t> i Uppland 2019-2023</a:t>
            </a:r>
            <a:br>
              <a:rPr lang="sv-SE" dirty="0" smtClean="0"/>
            </a:br>
            <a:r>
              <a:rPr lang="sv-SE" sz="2200" dirty="0" smtClean="0"/>
              <a:t>(inlagda i Eventor)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24291"/>
              </p:ext>
            </p:extLst>
          </p:nvPr>
        </p:nvGraphicFramePr>
        <p:xfrm>
          <a:off x="1157683" y="1568741"/>
          <a:ext cx="9370499" cy="3836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4129">
                  <a:extLst>
                    <a:ext uri="{9D8B030D-6E8A-4147-A177-3AD203B41FA5}">
                      <a16:colId xmlns:a16="http://schemas.microsoft.com/office/drawing/2014/main" val="4031429348"/>
                    </a:ext>
                  </a:extLst>
                </a:gridCol>
                <a:gridCol w="1295274">
                  <a:extLst>
                    <a:ext uri="{9D8B030D-6E8A-4147-A177-3AD203B41FA5}">
                      <a16:colId xmlns:a16="http://schemas.microsoft.com/office/drawing/2014/main" val="1432854749"/>
                    </a:ext>
                  </a:extLst>
                </a:gridCol>
                <a:gridCol w="1295274">
                  <a:extLst>
                    <a:ext uri="{9D8B030D-6E8A-4147-A177-3AD203B41FA5}">
                      <a16:colId xmlns:a16="http://schemas.microsoft.com/office/drawing/2014/main" val="2688075170"/>
                    </a:ext>
                  </a:extLst>
                </a:gridCol>
                <a:gridCol w="1295274">
                  <a:extLst>
                    <a:ext uri="{9D8B030D-6E8A-4147-A177-3AD203B41FA5}">
                      <a16:colId xmlns:a16="http://schemas.microsoft.com/office/drawing/2014/main" val="800133907"/>
                    </a:ext>
                  </a:extLst>
                </a:gridCol>
                <a:gridCol w="1295274">
                  <a:extLst>
                    <a:ext uri="{9D8B030D-6E8A-4147-A177-3AD203B41FA5}">
                      <a16:colId xmlns:a16="http://schemas.microsoft.com/office/drawing/2014/main" val="2140863413"/>
                    </a:ext>
                  </a:extLst>
                </a:gridCol>
                <a:gridCol w="1295274">
                  <a:extLst>
                    <a:ext uri="{9D8B030D-6E8A-4147-A177-3AD203B41FA5}">
                      <a16:colId xmlns:a16="http://schemas.microsoft.com/office/drawing/2014/main" val="876483184"/>
                    </a:ext>
                  </a:extLst>
                </a:gridCol>
              </a:tblGrid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Typ av arrangemang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2019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2020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2021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2022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2023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7919211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SM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348137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Nationell </a:t>
                      </a:r>
                      <a:r>
                        <a:rPr lang="sv-SE" sz="2400" u="none" strike="noStrike" dirty="0" err="1">
                          <a:effectLst/>
                        </a:rPr>
                        <a:t>tävling+DM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22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8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17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19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5860027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Distriktstävling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3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1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1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7402222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Närtävling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61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98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84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54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47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314016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Klubbtävling/träning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31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92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91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52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49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2409894"/>
                  </a:ext>
                </a:extLst>
              </a:tr>
              <a:tr h="442240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 dirty="0">
                          <a:effectLst/>
                        </a:rPr>
                        <a:t> 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 dirty="0">
                          <a:effectLst/>
                        </a:rPr>
                        <a:t> 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u="none" strike="noStrike">
                          <a:effectLst/>
                        </a:rPr>
                        <a:t> 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454899"/>
                  </a:ext>
                </a:extLst>
              </a:tr>
              <a:tr h="729697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 smtClean="0">
                          <a:effectLst/>
                        </a:rPr>
                        <a:t>Antal</a:t>
                      </a:r>
                      <a:r>
                        <a:rPr lang="sv-SE" sz="2400" u="none" strike="noStrike" baseline="0" dirty="0" smtClean="0">
                          <a:effectLst/>
                        </a:rPr>
                        <a:t> starter </a:t>
                      </a:r>
                      <a:r>
                        <a:rPr lang="sv-SE" sz="2400" u="none" strike="noStrike" dirty="0" err="1" smtClean="0">
                          <a:effectLst/>
                        </a:rPr>
                        <a:t>Nationell+Distrikt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dirty="0" smtClean="0">
                          <a:effectLst/>
                        </a:rPr>
                        <a:t>13252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dirty="0" smtClean="0">
                          <a:effectLst/>
                        </a:rPr>
                        <a:t>639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dirty="0" smtClean="0">
                          <a:effectLst/>
                        </a:rPr>
                        <a:t>4741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dirty="0" smtClean="0">
                          <a:effectLst/>
                        </a:rPr>
                        <a:t>7383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dirty="0" smtClean="0">
                          <a:effectLst/>
                        </a:rPr>
                        <a:t>9688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0302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822121" y="147952"/>
            <a:ext cx="10363200" cy="1626920"/>
          </a:xfrm>
        </p:spPr>
        <p:txBody>
          <a:bodyPr/>
          <a:lstStyle/>
          <a:p>
            <a:r>
              <a:rPr lang="sv-SE" sz="4800" dirty="0" smtClean="0"/>
              <a:t>Tävlingsprogram 2024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53224"/>
              </p:ext>
            </p:extLst>
          </p:nvPr>
        </p:nvGraphicFramePr>
        <p:xfrm>
          <a:off x="310388" y="961412"/>
          <a:ext cx="10670800" cy="5613070"/>
        </p:xfrm>
        <a:graphic>
          <a:graphicData uri="http://schemas.openxmlformats.org/drawingml/2006/table">
            <a:tbl>
              <a:tblPr/>
              <a:tblGrid>
                <a:gridCol w="64369">
                  <a:extLst>
                    <a:ext uri="{9D8B030D-6E8A-4147-A177-3AD203B41FA5}">
                      <a16:colId xmlns:a16="http://schemas.microsoft.com/office/drawing/2014/main" val="2810868503"/>
                    </a:ext>
                  </a:extLst>
                </a:gridCol>
                <a:gridCol w="171648">
                  <a:extLst>
                    <a:ext uri="{9D8B030D-6E8A-4147-A177-3AD203B41FA5}">
                      <a16:colId xmlns:a16="http://schemas.microsoft.com/office/drawing/2014/main" val="939517346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3864862793"/>
                    </a:ext>
                  </a:extLst>
                </a:gridCol>
                <a:gridCol w="826057">
                  <a:extLst>
                    <a:ext uri="{9D8B030D-6E8A-4147-A177-3AD203B41FA5}">
                      <a16:colId xmlns:a16="http://schemas.microsoft.com/office/drawing/2014/main" val="2478632986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100953943"/>
                    </a:ext>
                  </a:extLst>
                </a:gridCol>
                <a:gridCol w="171648">
                  <a:extLst>
                    <a:ext uri="{9D8B030D-6E8A-4147-A177-3AD203B41FA5}">
                      <a16:colId xmlns:a16="http://schemas.microsoft.com/office/drawing/2014/main" val="1653586257"/>
                    </a:ext>
                  </a:extLst>
                </a:gridCol>
                <a:gridCol w="171648">
                  <a:extLst>
                    <a:ext uri="{9D8B030D-6E8A-4147-A177-3AD203B41FA5}">
                      <a16:colId xmlns:a16="http://schemas.microsoft.com/office/drawing/2014/main" val="1479166153"/>
                    </a:ext>
                  </a:extLst>
                </a:gridCol>
                <a:gridCol w="986977">
                  <a:extLst>
                    <a:ext uri="{9D8B030D-6E8A-4147-A177-3AD203B41FA5}">
                      <a16:colId xmlns:a16="http://schemas.microsoft.com/office/drawing/2014/main" val="143171024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73093422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3040044049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4146113"/>
                    </a:ext>
                  </a:extLst>
                </a:gridCol>
                <a:gridCol w="826057">
                  <a:extLst>
                    <a:ext uri="{9D8B030D-6E8A-4147-A177-3AD203B41FA5}">
                      <a16:colId xmlns:a16="http://schemas.microsoft.com/office/drawing/2014/main" val="1327276911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406036576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3411175766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286962006"/>
                    </a:ext>
                  </a:extLst>
                </a:gridCol>
                <a:gridCol w="886850">
                  <a:extLst>
                    <a:ext uri="{9D8B030D-6E8A-4147-A177-3AD203B41FA5}">
                      <a16:colId xmlns:a16="http://schemas.microsoft.com/office/drawing/2014/main" val="3462779749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1767398751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3573305228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2187121089"/>
                    </a:ext>
                  </a:extLst>
                </a:gridCol>
                <a:gridCol w="944064">
                  <a:extLst>
                    <a:ext uri="{9D8B030D-6E8A-4147-A177-3AD203B41FA5}">
                      <a16:colId xmlns:a16="http://schemas.microsoft.com/office/drawing/2014/main" val="1502290133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1392188965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660106971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3900906156"/>
                    </a:ext>
                  </a:extLst>
                </a:gridCol>
                <a:gridCol w="1051344">
                  <a:extLst>
                    <a:ext uri="{9D8B030D-6E8A-4147-A177-3AD203B41FA5}">
                      <a16:colId xmlns:a16="http://schemas.microsoft.com/office/drawing/2014/main" val="3184360571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577348217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3236478767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3525168165"/>
                    </a:ext>
                  </a:extLst>
                </a:gridCol>
                <a:gridCol w="954793">
                  <a:extLst>
                    <a:ext uri="{9D8B030D-6E8A-4147-A177-3AD203B41FA5}">
                      <a16:colId xmlns:a16="http://schemas.microsoft.com/office/drawing/2014/main" val="366538281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2227232916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2557365700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2098396898"/>
                    </a:ext>
                  </a:extLst>
                </a:gridCol>
                <a:gridCol w="439847">
                  <a:extLst>
                    <a:ext uri="{9D8B030D-6E8A-4147-A177-3AD203B41FA5}">
                      <a16:colId xmlns:a16="http://schemas.microsoft.com/office/drawing/2014/main" val="1576952679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1156121228"/>
                    </a:ext>
                  </a:extLst>
                </a:gridCol>
                <a:gridCol w="182376">
                  <a:extLst>
                    <a:ext uri="{9D8B030D-6E8A-4147-A177-3AD203B41FA5}">
                      <a16:colId xmlns:a16="http://schemas.microsoft.com/office/drawing/2014/main" val="2100419625"/>
                    </a:ext>
                  </a:extLst>
                </a:gridCol>
                <a:gridCol w="107280">
                  <a:extLst>
                    <a:ext uri="{9D8B030D-6E8A-4147-A177-3AD203B41FA5}">
                      <a16:colId xmlns:a16="http://schemas.microsoft.com/office/drawing/2014/main" val="1635347476"/>
                    </a:ext>
                  </a:extLst>
                </a:gridCol>
                <a:gridCol w="461305">
                  <a:extLst>
                    <a:ext uri="{9D8B030D-6E8A-4147-A177-3AD203B41FA5}">
                      <a16:colId xmlns:a16="http://schemas.microsoft.com/office/drawing/2014/main" val="3963045718"/>
                    </a:ext>
                  </a:extLst>
                </a:gridCol>
                <a:gridCol w="64369">
                  <a:extLst>
                    <a:ext uri="{9D8B030D-6E8A-4147-A177-3AD203B41FA5}">
                      <a16:colId xmlns:a16="http://schemas.microsoft.com/office/drawing/2014/main" val="4055286089"/>
                    </a:ext>
                  </a:extLst>
                </a:gridCol>
              </a:tblGrid>
              <a:tr h="162477">
                <a:tc gridSpan="37"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Basprogram 2024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48419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ctr" fontAlgn="b"/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Mars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April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Maj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Juni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Juli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Augusti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September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Oktober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65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November</a:t>
                      </a: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5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82963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Slottssprinten, 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Italien, sprint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JVM, Tjeckien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 SM,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SM, lång, final (SL#8)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504933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455883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Veteran-VM, Finland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205434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Tiomila, Nynäshamn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892636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Tiomila (STL#3)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197780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medel, kval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341593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medel, final (SL#9)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8166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stafett (STL#6, final)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249275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SL#4, medel, Närke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710225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SL#5, lång, Närke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ultralång (SL#7)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78299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Roslagshelg, medel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Veteran-SM, ultralång 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86790"/>
                  </a:ext>
                </a:extLst>
              </a:tr>
              <a:tr h="25606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natt (SL#3)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Roslagshelg, lång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#4, Närke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VM, Skottland, sprint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25manna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12765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Lännamedeln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Stigtomtakavlen (STL#2)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DM, natt, Länna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947709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Enenracet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Stigtomtakavlen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Knivstasprinten?</a:t>
                      </a:r>
                      <a:endParaRPr lang="sv-SE" sz="6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59329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Venla &amp; Jukola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DM, lång, Sigtuna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00422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Venla &amp; Jukola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EM, Ungern, skog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92297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Skärgårdssprinten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75709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7039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UM, natt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93758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UM, medel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89661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UM, lång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O-Ringen, Oskarshamn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Linnedubbeln, 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SL#10, medel, Borlänge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994742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Linnedubbeln, </a:t>
                      </a:r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SL#11, förk. lång, final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278798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OLGY, </a:t>
                      </a:r>
                      <a:r>
                        <a:rPr lang="sv-SE" sz="6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sprint?</a:t>
                      </a:r>
                      <a:endParaRPr lang="sv-SE" sz="65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DM, sprint RIK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554795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 medel, L100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95413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Schweiz, sprint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 stafett, Rånäs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61438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Sprinttest, Sthlm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Rodhenloppet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627735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Finland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Oktoberracet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64677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sprint, kval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6499" marR="6499" marT="6499" marB="31196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222513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SL#1, medel, Skåne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sprint, final (SL#6)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18726"/>
                  </a:ext>
                </a:extLst>
              </a:tr>
              <a:tr h="11048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SL#2, lång, Skåne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spr.-staf. (STL#5)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 SM,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USM, sprint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278802"/>
                  </a:ext>
                </a:extLst>
              </a:tr>
              <a:tr h="183274"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#1, Skåne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 SM, </a:t>
                      </a:r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lång, kval / USM, lång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65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endParaRPr lang="sv-SE" sz="6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435820"/>
                  </a:ext>
                </a:extLst>
              </a:tr>
              <a:tr h="100086"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499" marR="6499" marT="6499" marB="31196" anchor="b">
                    <a:lnL>
                      <a:noFill/>
                    </a:lnL>
                    <a:lnR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454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822121" y="147952"/>
            <a:ext cx="10363200" cy="1626920"/>
          </a:xfrm>
        </p:spPr>
        <p:txBody>
          <a:bodyPr/>
          <a:lstStyle/>
          <a:p>
            <a:r>
              <a:rPr lang="sv-SE" sz="4800" dirty="0" smtClean="0"/>
              <a:t>Tävlingsprogram 2024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61465"/>
              </p:ext>
            </p:extLst>
          </p:nvPr>
        </p:nvGraphicFramePr>
        <p:xfrm>
          <a:off x="2474752" y="1774872"/>
          <a:ext cx="5436066" cy="276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5351">
                  <a:extLst>
                    <a:ext uri="{9D8B030D-6E8A-4147-A177-3AD203B41FA5}">
                      <a16:colId xmlns:a16="http://schemas.microsoft.com/office/drawing/2014/main" val="4270695441"/>
                    </a:ext>
                  </a:extLst>
                </a:gridCol>
                <a:gridCol w="1680715">
                  <a:extLst>
                    <a:ext uri="{9D8B030D-6E8A-4147-A177-3AD203B41FA5}">
                      <a16:colId xmlns:a16="http://schemas.microsoft.com/office/drawing/2014/main" val="3551503111"/>
                    </a:ext>
                  </a:extLst>
                </a:gridCol>
              </a:tblGrid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b="1" u="none" strike="noStrike" dirty="0">
                          <a:effectLst/>
                        </a:rPr>
                        <a:t>Distans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b="1" u="none" strike="noStrike" dirty="0">
                          <a:effectLst/>
                        </a:rPr>
                        <a:t>Antal</a:t>
                      </a:r>
                      <a:endParaRPr lang="sv-S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7027993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Lång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4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7925866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Medel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7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382695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Natt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>
                          <a:effectLst/>
                        </a:rPr>
                        <a:t>2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654335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Sprint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4094127"/>
                  </a:ext>
                </a:extLst>
              </a:tr>
              <a:tr h="397500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>
                          <a:effectLst/>
                        </a:rPr>
                        <a:t>Stafett/patrull</a:t>
                      </a:r>
                      <a:endParaRPr lang="sv-S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8669349"/>
                  </a:ext>
                </a:extLst>
              </a:tr>
              <a:tr h="378572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2400" u="none" strike="noStrike" dirty="0">
                          <a:effectLst/>
                        </a:rPr>
                        <a:t>Totalt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v-SE" sz="2400" u="none" strike="noStrike" dirty="0">
                          <a:effectLst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72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626920"/>
          </a:xfrm>
        </p:spPr>
        <p:txBody>
          <a:bodyPr/>
          <a:lstStyle/>
          <a:p>
            <a:r>
              <a:rPr lang="sv-SE" sz="4800" dirty="0" smtClean="0"/>
              <a:t>DM-program 2021-2028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66286"/>
              </p:ext>
            </p:extLst>
          </p:nvPr>
        </p:nvGraphicFramePr>
        <p:xfrm>
          <a:off x="981513" y="1132516"/>
          <a:ext cx="9613784" cy="5217947"/>
        </p:xfrm>
        <a:graphic>
          <a:graphicData uri="http://schemas.openxmlformats.org/drawingml/2006/table">
            <a:tbl>
              <a:tblPr/>
              <a:tblGrid>
                <a:gridCol w="853486">
                  <a:extLst>
                    <a:ext uri="{9D8B030D-6E8A-4147-A177-3AD203B41FA5}">
                      <a16:colId xmlns:a16="http://schemas.microsoft.com/office/drawing/2014/main" val="363080416"/>
                    </a:ext>
                  </a:extLst>
                </a:gridCol>
                <a:gridCol w="1755280">
                  <a:extLst>
                    <a:ext uri="{9D8B030D-6E8A-4147-A177-3AD203B41FA5}">
                      <a16:colId xmlns:a16="http://schemas.microsoft.com/office/drawing/2014/main" val="3414505888"/>
                    </a:ext>
                  </a:extLst>
                </a:gridCol>
                <a:gridCol w="1739178">
                  <a:extLst>
                    <a:ext uri="{9D8B030D-6E8A-4147-A177-3AD203B41FA5}">
                      <a16:colId xmlns:a16="http://schemas.microsoft.com/office/drawing/2014/main" val="2816163473"/>
                    </a:ext>
                  </a:extLst>
                </a:gridCol>
                <a:gridCol w="1755280">
                  <a:extLst>
                    <a:ext uri="{9D8B030D-6E8A-4147-A177-3AD203B41FA5}">
                      <a16:colId xmlns:a16="http://schemas.microsoft.com/office/drawing/2014/main" val="4203204957"/>
                    </a:ext>
                  </a:extLst>
                </a:gridCol>
                <a:gridCol w="1755280">
                  <a:extLst>
                    <a:ext uri="{9D8B030D-6E8A-4147-A177-3AD203B41FA5}">
                      <a16:colId xmlns:a16="http://schemas.microsoft.com/office/drawing/2014/main" val="427230786"/>
                    </a:ext>
                  </a:extLst>
                </a:gridCol>
                <a:gridCol w="1755280">
                  <a:extLst>
                    <a:ext uri="{9D8B030D-6E8A-4147-A177-3AD203B41FA5}">
                      <a16:colId xmlns:a16="http://schemas.microsoft.com/office/drawing/2014/main" val="4234483199"/>
                    </a:ext>
                  </a:extLst>
                </a:gridCol>
              </a:tblGrid>
              <a:tr h="331931">
                <a:tc>
                  <a:txBody>
                    <a:bodyPr/>
                    <a:lstStyle/>
                    <a:p>
                      <a:pPr algn="l" fontAlgn="ctr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Sprint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Medel 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Lång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Natt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Stafett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835644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Triangeln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Länna IF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Linné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Rasbo IK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Vallentuna/Össeby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860652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Sigtuna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Rodhen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Roslagen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Rånäs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Gästrikland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709048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OLGY IF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Roslagen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Enen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Triangeln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Rodhen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288662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Rasbo IK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L-100 IF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Sigtuna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Länna IF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Rånäs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576017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Tierps SOK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Linné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Thor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Vallentuna/Össeby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Roslagen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499912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Sigtuna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Enen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Rodhen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Triangeln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Länna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IF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113262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OLGY IF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Rasbo IK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Rånäs OK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L-100 IF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Vallentuna/</a:t>
                      </a:r>
                      <a:r>
                        <a:rPr lang="sv-S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Össeby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690495"/>
                  </a:ext>
                </a:extLst>
              </a:tr>
              <a:tr h="610752">
                <a:tc>
                  <a:txBody>
                    <a:bodyPr/>
                    <a:lstStyle/>
                    <a:p>
                      <a:pPr algn="r" fontAlgn="ctr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Stockholm?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 Linné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Thor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Stockholm?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5187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273255" y="3956992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Oval 8"/>
          <p:cNvSpPr/>
          <p:nvPr/>
        </p:nvSpPr>
        <p:spPr>
          <a:xfrm>
            <a:off x="9086675" y="3956992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/>
          <p:cNvSpPr/>
          <p:nvPr/>
        </p:nvSpPr>
        <p:spPr>
          <a:xfrm>
            <a:off x="2090257" y="4562398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Oval 10"/>
          <p:cNvSpPr/>
          <p:nvPr/>
        </p:nvSpPr>
        <p:spPr>
          <a:xfrm>
            <a:off x="3849148" y="4562398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Oval 11"/>
          <p:cNvSpPr/>
          <p:nvPr/>
        </p:nvSpPr>
        <p:spPr>
          <a:xfrm>
            <a:off x="7273255" y="5153727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9086675" y="5195621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0747742" y="3396497"/>
            <a:ext cx="1300294" cy="47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0922502" y="3372938"/>
            <a:ext cx="950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sv-SE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Uppland+</a:t>
            </a:r>
          </a:p>
          <a:p>
            <a:pPr algn="ctr" fontAlgn="ctr"/>
            <a:r>
              <a:rPr lang="sv-SE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Stockholm</a:t>
            </a:r>
            <a:endParaRPr lang="sv-SE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822121" y="147952"/>
            <a:ext cx="10363200" cy="1626920"/>
          </a:xfrm>
        </p:spPr>
        <p:txBody>
          <a:bodyPr/>
          <a:lstStyle/>
          <a:p>
            <a:r>
              <a:rPr lang="sv-SE" sz="4800" dirty="0" smtClean="0"/>
              <a:t>Tävlingsprogram 2025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20183"/>
              </p:ext>
            </p:extLst>
          </p:nvPr>
        </p:nvGraphicFramePr>
        <p:xfrm>
          <a:off x="192947" y="1028524"/>
          <a:ext cx="10553348" cy="5307978"/>
        </p:xfrm>
        <a:graphic>
          <a:graphicData uri="http://schemas.openxmlformats.org/drawingml/2006/table">
            <a:tbl>
              <a:tblPr/>
              <a:tblGrid>
                <a:gridCol w="68727">
                  <a:extLst>
                    <a:ext uri="{9D8B030D-6E8A-4147-A177-3AD203B41FA5}">
                      <a16:colId xmlns:a16="http://schemas.microsoft.com/office/drawing/2014/main" val="3262249458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2652287063"/>
                    </a:ext>
                  </a:extLst>
                </a:gridCol>
                <a:gridCol w="114545">
                  <a:extLst>
                    <a:ext uri="{9D8B030D-6E8A-4147-A177-3AD203B41FA5}">
                      <a16:colId xmlns:a16="http://schemas.microsoft.com/office/drawing/2014/main" val="2205827940"/>
                    </a:ext>
                  </a:extLst>
                </a:gridCol>
                <a:gridCol w="824718">
                  <a:extLst>
                    <a:ext uri="{9D8B030D-6E8A-4147-A177-3AD203B41FA5}">
                      <a16:colId xmlns:a16="http://schemas.microsoft.com/office/drawing/2014/main" val="1223754657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3231888452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1981861604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423641196"/>
                    </a:ext>
                  </a:extLst>
                </a:gridCol>
                <a:gridCol w="778902">
                  <a:extLst>
                    <a:ext uri="{9D8B030D-6E8A-4147-A177-3AD203B41FA5}">
                      <a16:colId xmlns:a16="http://schemas.microsoft.com/office/drawing/2014/main" val="3217464172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2825474871"/>
                    </a:ext>
                  </a:extLst>
                </a:gridCol>
                <a:gridCol w="171816">
                  <a:extLst>
                    <a:ext uri="{9D8B030D-6E8A-4147-A177-3AD203B41FA5}">
                      <a16:colId xmlns:a16="http://schemas.microsoft.com/office/drawing/2014/main" val="90394149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2459182119"/>
                    </a:ext>
                  </a:extLst>
                </a:gridCol>
                <a:gridCol w="809446">
                  <a:extLst>
                    <a:ext uri="{9D8B030D-6E8A-4147-A177-3AD203B41FA5}">
                      <a16:colId xmlns:a16="http://schemas.microsoft.com/office/drawing/2014/main" val="3312839112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2160951394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1228990856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2976748634"/>
                    </a:ext>
                  </a:extLst>
                </a:gridCol>
                <a:gridCol w="778902">
                  <a:extLst>
                    <a:ext uri="{9D8B030D-6E8A-4147-A177-3AD203B41FA5}">
                      <a16:colId xmlns:a16="http://schemas.microsoft.com/office/drawing/2014/main" val="2331058680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339081903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1567165021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686895679"/>
                    </a:ext>
                  </a:extLst>
                </a:gridCol>
                <a:gridCol w="813264">
                  <a:extLst>
                    <a:ext uri="{9D8B030D-6E8A-4147-A177-3AD203B41FA5}">
                      <a16:colId xmlns:a16="http://schemas.microsoft.com/office/drawing/2014/main" val="2503872057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1378305418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757982872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3984258697"/>
                    </a:ext>
                  </a:extLst>
                </a:gridCol>
                <a:gridCol w="977444">
                  <a:extLst>
                    <a:ext uri="{9D8B030D-6E8A-4147-A177-3AD203B41FA5}">
                      <a16:colId xmlns:a16="http://schemas.microsoft.com/office/drawing/2014/main" val="1750126260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3794354385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852721473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865578526"/>
                    </a:ext>
                  </a:extLst>
                </a:gridCol>
                <a:gridCol w="1084352">
                  <a:extLst>
                    <a:ext uri="{9D8B030D-6E8A-4147-A177-3AD203B41FA5}">
                      <a16:colId xmlns:a16="http://schemas.microsoft.com/office/drawing/2014/main" val="1921029834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1257811040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186486772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713485497"/>
                    </a:ext>
                  </a:extLst>
                </a:gridCol>
                <a:gridCol w="901081">
                  <a:extLst>
                    <a:ext uri="{9D8B030D-6E8A-4147-A177-3AD203B41FA5}">
                      <a16:colId xmlns:a16="http://schemas.microsoft.com/office/drawing/2014/main" val="744031520"/>
                    </a:ext>
                  </a:extLst>
                </a:gridCol>
                <a:gridCol w="76363">
                  <a:extLst>
                    <a:ext uri="{9D8B030D-6E8A-4147-A177-3AD203B41FA5}">
                      <a16:colId xmlns:a16="http://schemas.microsoft.com/office/drawing/2014/main" val="1707709936"/>
                    </a:ext>
                  </a:extLst>
                </a:gridCol>
                <a:gridCol w="137454">
                  <a:extLst>
                    <a:ext uri="{9D8B030D-6E8A-4147-A177-3AD203B41FA5}">
                      <a16:colId xmlns:a16="http://schemas.microsoft.com/office/drawing/2014/main" val="2918718647"/>
                    </a:ext>
                  </a:extLst>
                </a:gridCol>
                <a:gridCol w="122180">
                  <a:extLst>
                    <a:ext uri="{9D8B030D-6E8A-4147-A177-3AD203B41FA5}">
                      <a16:colId xmlns:a16="http://schemas.microsoft.com/office/drawing/2014/main" val="4249082476"/>
                    </a:ext>
                  </a:extLst>
                </a:gridCol>
                <a:gridCol w="473448">
                  <a:extLst>
                    <a:ext uri="{9D8B030D-6E8A-4147-A177-3AD203B41FA5}">
                      <a16:colId xmlns:a16="http://schemas.microsoft.com/office/drawing/2014/main" val="2716739195"/>
                    </a:ext>
                  </a:extLst>
                </a:gridCol>
                <a:gridCol w="68727">
                  <a:extLst>
                    <a:ext uri="{9D8B030D-6E8A-4147-A177-3AD203B41FA5}">
                      <a16:colId xmlns:a16="http://schemas.microsoft.com/office/drawing/2014/main" val="782790615"/>
                    </a:ext>
                  </a:extLst>
                </a:gridCol>
              </a:tblGrid>
              <a:tr h="176685">
                <a:tc gridSpan="37">
                  <a:txBody>
                    <a:bodyPr/>
                    <a:lstStyle/>
                    <a:p>
                      <a:pPr algn="l" fontAlgn="ctr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Basprogram 2025 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12443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Mars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April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Maj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Juni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Juli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Augusti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September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Oktober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-SE" sz="7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November</a:t>
                      </a: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v-SE" sz="7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5942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SL#3, medel 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584702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826714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Tiomila, Finspång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750274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Tiomila (STL#3)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07190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1258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DM-helg #1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DED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626683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VM, Finland, skog      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DM-helg #1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DED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02063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Veteran-VM, Spanien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595009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medel, kval 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808255"/>
                  </a:ext>
                </a:extLst>
              </a:tr>
              <a:tr h="199301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medel, final (SL#4)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97928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stafett (STL#4)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25manna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426818"/>
                  </a:ext>
                </a:extLst>
              </a:tr>
              <a:tr h="199301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VM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USM, sprint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SL#8, förl. medel, final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6300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lång, kval / USM, lång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3013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Venla &amp; Jukola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lång, final (SL#7)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51996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Venla &amp; Jukola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Veteran-VM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41138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sprint (SL#5)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10813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KO-sprint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03237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642849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65265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DM-helg #2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DED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42932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O-Ringen, J-köping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DM-helg #2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DEDE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25730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210115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SL#6, medel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45688"/>
                  </a:ext>
                </a:extLst>
              </a:tr>
              <a:tr h="199301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#6, ev. sprint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670375"/>
                  </a:ext>
                </a:extLst>
              </a:tr>
              <a:tr h="199301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natt (SL#2) </a:t>
                      </a:r>
                    </a:p>
                  </a:txBody>
                  <a:tcPr marL="7067" marR="7067" marT="7067" marB="33924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99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Idre Fjäll, skog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#7, final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95958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omgång 1 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EM, Belgien, sprint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omgång 3 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#7, final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18374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#2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omgång 1 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O-Ringen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omgång 3 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888436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VC, omgång 3 </a:t>
                      </a:r>
                    </a:p>
                  </a:txBody>
                  <a:tcPr marL="7067" marR="7067" marT="7067" marB="33924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A9D08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05464"/>
                  </a:ext>
                </a:extLst>
              </a:tr>
              <a:tr h="199301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SM, ultralång (SL#1) 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13662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Stafettligan #1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JVM, Italien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upDiag">
                      <a:fgClr>
                        <a:srgbClr val="FFFFFF"/>
                      </a:fgClr>
                      <a:bgClr>
                        <a:srgbClr val="E2EFDA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17488"/>
                  </a:ext>
                </a:extLst>
              </a:tr>
              <a:tr h="120146"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EM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7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909991"/>
                  </a:ext>
                </a:extLst>
              </a:tr>
              <a:tr h="108838"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sv-SE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067" marR="7067" marT="7067" marB="33924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751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70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914400" y="332510"/>
            <a:ext cx="10363200" cy="1328510"/>
          </a:xfrm>
        </p:spPr>
        <p:txBody>
          <a:bodyPr>
            <a:normAutofit fontScale="90000"/>
          </a:bodyPr>
          <a:lstStyle/>
          <a:p>
            <a:r>
              <a:rPr lang="sv-SE" sz="4800" dirty="0" smtClean="0"/>
              <a:t>Fri intervallstart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  <p:pic>
        <p:nvPicPr>
          <p:cNvPr id="1843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37863" y="0"/>
            <a:ext cx="1354137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1266738"/>
            <a:ext cx="9448800" cy="437206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sv-SE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5.2. Startordning</a:t>
            </a:r>
          </a:p>
          <a:p>
            <a:pPr algn="l"/>
            <a:endParaRPr lang="sv-SE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5.2.1 För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startmellanrum vid tävling som inte har gemensam start eller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jaktstart,</a:t>
            </a:r>
          </a:p>
          <a:p>
            <a:pPr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15.2. </a:t>
            </a:r>
            <a:r>
              <a:rPr lang="sv-SE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Tävlande som vid intervallstart har samma bana ska inte starta samtidigt.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öppna klasser får deltagare starta samtidigt. Vid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stafett får starten ske gemensamt för en eller flera klasser.</a:t>
            </a:r>
          </a:p>
          <a:p>
            <a:pPr algn="l"/>
            <a:endParaRPr lang="sv-S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5.2.5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När fri starttid inte tillämpas ska startordningen bestämmas genom antingen </a:t>
            </a:r>
            <a:r>
              <a:rPr lang="sv-S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lottning eller </a:t>
            </a:r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 intervallstart*, om tävlingen inte har gemensam start eller jaktstart. </a:t>
            </a:r>
            <a:r>
              <a:rPr lang="sv-SE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Fri intervallstart </a:t>
            </a:r>
            <a:r>
              <a:rPr lang="sv-SE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är inte tillåtet i mästerskapsklass eller i klasser som är rankingmeriterande.</a:t>
            </a:r>
          </a:p>
          <a:p>
            <a:pPr algn="l"/>
            <a:r>
              <a:rPr lang="sv-SE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*) Fri intervallstart (fri minutstart) = </a:t>
            </a:r>
            <a:r>
              <a:rPr lang="sv-SE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Deltagaren bestämmer själv sin starttid, i mån av plats, </a:t>
            </a:r>
            <a:r>
              <a:rPr lang="sv-SE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från en </a:t>
            </a:r>
            <a:r>
              <a:rPr lang="sv-SE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fördelning av tidpunkter med lika intervall som arrangören fastställer.</a:t>
            </a:r>
          </a:p>
        </p:txBody>
      </p:sp>
    </p:spTree>
    <p:extLst>
      <p:ext uri="{BB962C8B-B14F-4D97-AF65-F5344CB8AC3E}">
        <p14:creationId xmlns:p14="http://schemas.microsoft.com/office/powerpoint/2010/main" val="85545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7657</TotalTime>
  <Words>2156</Words>
  <Application>Microsoft Office PowerPoint</Application>
  <PresentationFormat>Widescreen</PresentationFormat>
  <Paragraphs>1497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Calibri</vt:lpstr>
      <vt:lpstr>Office-tema</vt:lpstr>
      <vt:lpstr>Arrangemang - agenda </vt:lpstr>
      <vt:lpstr>Stafett i Uppland </vt:lpstr>
      <vt:lpstr>Värdetävlingar i Uppland </vt:lpstr>
      <vt:lpstr>Antalet arrangemang i Uppland 2019-2023 (inlagda i Eventor) </vt:lpstr>
      <vt:lpstr>Tävlingsprogram 2024 </vt:lpstr>
      <vt:lpstr>Tävlingsprogram 2024 </vt:lpstr>
      <vt:lpstr>DM-program 2021-2028 </vt:lpstr>
      <vt:lpstr>Tävlingsprogram 2025 </vt:lpstr>
      <vt:lpstr>Fri intervallstart </vt:lpstr>
      <vt:lpstr>Fri intervallstart </vt:lpstr>
      <vt:lpstr>Övrigt 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Ihrfors</dc:creator>
  <cp:lastModifiedBy>Johan Westerbergh</cp:lastModifiedBy>
  <cp:revision>240</cp:revision>
  <dcterms:created xsi:type="dcterms:W3CDTF">2018-11-20T09:34:09Z</dcterms:created>
  <dcterms:modified xsi:type="dcterms:W3CDTF">2023-11-24T21:16:12Z</dcterms:modified>
</cp:coreProperties>
</file>